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404" autoAdjust="0"/>
  </p:normalViewPr>
  <p:slideViewPr>
    <p:cSldViewPr snapToGrid="0">
      <p:cViewPr varScale="1">
        <p:scale>
          <a:sx n="71" d="100"/>
          <a:sy n="71" d="100"/>
        </p:scale>
        <p:origin x="26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BF1B56-B28B-4C7C-B2D4-A94A662EB55D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D0D1E-2031-455D-B52C-6393F0E5F7C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1999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FD0D1E-2031-455D-B52C-6393F0E5F7CC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55277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76064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665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01369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8491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9522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5213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16870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38543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64325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88063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84695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0376C4-B7E9-416B-8FFB-45BFD28C4109}" type="datetimeFigureOut">
              <a:rPr lang="es-MX" smtClean="0"/>
              <a:t>21/03/2024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F6561-5232-4343-8F29-40CDB0026BD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97733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733"/>
            <a:ext cx="15240000" cy="11430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MX" dirty="0" smtClean="0">
                <a:latin typeface="AMGDT" panose="02000400000000000000" pitchFamily="2" charset="0"/>
              </a:rPr>
              <a:t>REPORTE DE FUNDAMENTOS DE PROGRAMACIÓN</a:t>
            </a:r>
            <a:endParaRPr lang="es-MX" dirty="0">
              <a:latin typeface="AMGDT" panose="02000400000000000000" pitchFamily="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3999" y="4385731"/>
            <a:ext cx="9249295" cy="980134"/>
          </a:xfrm>
        </p:spPr>
        <p:txBody>
          <a:bodyPr>
            <a:normAutofit fontScale="77500" lnSpcReduction="20000"/>
          </a:bodyPr>
          <a:lstStyle/>
          <a:p>
            <a:r>
              <a:rPr lang="es-MX" i="1" cap="none" dirty="0" smtClean="0"/>
              <a:t>REPORTE 2</a:t>
            </a:r>
          </a:p>
          <a:p>
            <a:r>
              <a:rPr lang="es-MX" i="1" cap="none" dirty="0" smtClean="0"/>
              <a:t>1MTA14</a:t>
            </a:r>
            <a:endParaRPr lang="es-MX" i="1" cap="none" dirty="0" smtClean="0"/>
          </a:p>
          <a:p>
            <a:r>
              <a:rPr lang="es-MX" i="1" cap="none" dirty="0" smtClean="0"/>
              <a:t>SANTANA DOMINGUEZ FATTIMA </a:t>
            </a:r>
            <a:endParaRPr lang="es-MX" i="1" cap="none" dirty="0"/>
          </a:p>
        </p:txBody>
      </p:sp>
    </p:spTree>
    <p:extLst>
      <p:ext uri="{BB962C8B-B14F-4D97-AF65-F5344CB8AC3E}">
        <p14:creationId xmlns:p14="http://schemas.microsoft.com/office/powerpoint/2010/main" val="1001522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 smtClean="0">
                <a:latin typeface="Arial Rounded MT Bold" panose="020F0704030504030204" pitchFamily="34" charset="0"/>
              </a:rPr>
              <a:t>SCRIPTS</a:t>
            </a:r>
            <a:endParaRPr lang="es-MX" b="1" dirty="0">
              <a:latin typeface="Arial Rounded MT Bold" panose="020F070403050403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>
                <a:latin typeface="Algerian" panose="04020705040A02060702" pitchFamily="82" charset="0"/>
              </a:rPr>
              <a:t>PYTHON</a:t>
            </a:r>
          </a:p>
          <a:p>
            <a:r>
              <a:rPr lang="es-MX" dirty="0" smtClean="0">
                <a:latin typeface="Algerian" panose="04020705040A02060702" pitchFamily="82" charset="0"/>
              </a:rPr>
              <a:t>HTML</a:t>
            </a:r>
          </a:p>
          <a:p>
            <a:r>
              <a:rPr lang="es-MX" dirty="0" smtClean="0">
                <a:latin typeface="Algerian" panose="04020705040A02060702" pitchFamily="82" charset="0"/>
              </a:rPr>
              <a:t>R</a:t>
            </a:r>
          </a:p>
          <a:p>
            <a:r>
              <a:rPr lang="es-MX" dirty="0" smtClean="0">
                <a:latin typeface="Algerian" panose="04020705040A02060702" pitchFamily="82" charset="0"/>
              </a:rPr>
              <a:t>PHP</a:t>
            </a:r>
          </a:p>
          <a:p>
            <a:r>
              <a:rPr lang="es-MX" dirty="0" smtClean="0">
                <a:latin typeface="Algerian" panose="04020705040A02060702" pitchFamily="82" charset="0"/>
              </a:rPr>
              <a:t>JS</a:t>
            </a:r>
          </a:p>
          <a:p>
            <a:r>
              <a:rPr lang="es-MX" dirty="0" smtClean="0">
                <a:latin typeface="Algerian" panose="04020705040A02060702" pitchFamily="82" charset="0"/>
              </a:rPr>
              <a:t>MYSQL</a:t>
            </a:r>
          </a:p>
          <a:p>
            <a:r>
              <a:rPr lang="es-MX" dirty="0" smtClean="0">
                <a:latin typeface="Algerian" panose="04020705040A02060702" pitchFamily="82" charset="0"/>
              </a:rPr>
              <a:t>KOTLIN</a:t>
            </a:r>
            <a:endParaRPr lang="es-MX" dirty="0">
              <a:latin typeface="Algerian" panose="04020705040A02060702" pitchFamily="82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307" y="2269374"/>
            <a:ext cx="5385928" cy="223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47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7200" dirty="0" smtClean="0">
                <a:latin typeface="Agency FB" panose="020B0503020202020204" pitchFamily="34" charset="0"/>
              </a:rPr>
              <a:t>C++ </a:t>
            </a:r>
            <a:endParaRPr lang="es-MX" sz="7200" dirty="0">
              <a:latin typeface="Agency FB" panose="020B0503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491517"/>
            <a:ext cx="10515600" cy="4351338"/>
          </a:xfrm>
        </p:spPr>
        <p:txBody>
          <a:bodyPr/>
          <a:lstStyle/>
          <a:p>
            <a:r>
              <a:rPr lang="es-MX" dirty="0" smtClean="0"/>
              <a:t>Es un </a:t>
            </a:r>
            <a:r>
              <a:rPr lang="es-MX" dirty="0" err="1" smtClean="0"/>
              <a:t>compliador</a:t>
            </a:r>
            <a:r>
              <a:rPr lang="es-MX" dirty="0" smtClean="0"/>
              <a:t> y quisiera aprenderlo ya que permite la manipulación de objetos ,ya que también se usa en varias </a:t>
            </a:r>
            <a:r>
              <a:rPr lang="es-MX" dirty="0" err="1" smtClean="0"/>
              <a:t>área,como</a:t>
            </a:r>
            <a:r>
              <a:rPr lang="es-MX" dirty="0" smtClean="0"/>
              <a:t> el </a:t>
            </a:r>
            <a:r>
              <a:rPr lang="es-MX" dirty="0" err="1" smtClean="0"/>
              <a:t>desasrrollo</a:t>
            </a:r>
            <a:r>
              <a:rPr lang="es-MX" dirty="0" smtClean="0"/>
              <a:t> de </a:t>
            </a:r>
            <a:r>
              <a:rPr lang="es-MX" dirty="0" err="1" smtClean="0"/>
              <a:t>juego,desarrollo</a:t>
            </a:r>
            <a:r>
              <a:rPr lang="es-MX" dirty="0" smtClean="0"/>
              <a:t> </a:t>
            </a:r>
            <a:r>
              <a:rPr lang="es-MX" dirty="0" err="1" smtClean="0"/>
              <a:t>web,sistemas</a:t>
            </a:r>
            <a:r>
              <a:rPr lang="es-MX" dirty="0" smtClean="0"/>
              <a:t> operativos y mucho más.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861" y="3165322"/>
            <a:ext cx="5690614" cy="320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37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i="1" dirty="0" smtClean="0"/>
              <a:t>Clase 2.</a:t>
            </a:r>
            <a:br>
              <a:rPr lang="es-MX" b="1" i="1" dirty="0" smtClean="0"/>
            </a:br>
            <a:r>
              <a:rPr lang="es-MX" b="1" i="1" dirty="0" smtClean="0"/>
              <a:t>Trabajo colaborativo</a:t>
            </a:r>
            <a:endParaRPr lang="es-MX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3331" y="2065867"/>
            <a:ext cx="10143895" cy="442637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MX" sz="2400" dirty="0" smtClean="0"/>
              <a:t>¿Por qué los enchufes tienen esa forma?</a:t>
            </a:r>
          </a:p>
          <a:p>
            <a:pPr marL="0" indent="0" algn="ctr">
              <a:buNone/>
            </a:pPr>
            <a:r>
              <a:rPr lang="es-MX" sz="1600" i="1" dirty="0" smtClean="0"/>
              <a:t>Un enchufe está formado por dos elementos: clavija y toma de corriente o tomacorriente,1​ que se conectan uno al otro para establecer una conexión que permita el paso de la corriente eléctrica.[cita requerida]</a:t>
            </a:r>
          </a:p>
          <a:p>
            <a:pPr marL="0" indent="0" algn="ctr">
              <a:buNone/>
            </a:pPr>
            <a:r>
              <a:rPr lang="es-MX" sz="1600" i="1" dirty="0" smtClean="0"/>
              <a:t>Este mecanismo forma un circuito eléctrico al encajar el conector móvil (patillas o pines, generalmente dos o tres) situado en el extremo del cable de un dispositivo con la base (tomacorriente o enchufe hembra) fijada en un equipo o, en una pared de edificación.</a:t>
            </a:r>
            <a:endParaRPr lang="es-MX" sz="1600" i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8323" y="4050375"/>
            <a:ext cx="2995353" cy="224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86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i="1" dirty="0" smtClean="0"/>
              <a:t>Escribe los siguientes números del sistema decimal al:</a:t>
            </a:r>
            <a:endParaRPr lang="es-MX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MX" sz="2000" dirty="0" smtClean="0"/>
              <a:t>SISTEMA VIGESIMAL</a:t>
            </a:r>
          </a:p>
          <a:p>
            <a:r>
              <a:rPr lang="es-MX" sz="2000" dirty="0" smtClean="0"/>
              <a:t>0=0        </a:t>
            </a:r>
          </a:p>
          <a:p>
            <a:r>
              <a:rPr lang="es-MX" sz="2000" dirty="0" smtClean="0"/>
              <a:t>64=</a:t>
            </a:r>
          </a:p>
          <a:p>
            <a:r>
              <a:rPr lang="es-MX" sz="2000" dirty="0" smtClean="0"/>
              <a:t>32=</a:t>
            </a:r>
          </a:p>
          <a:p>
            <a:r>
              <a:rPr lang="es-MX" sz="2000" dirty="0" smtClean="0"/>
              <a:t>128=68</a:t>
            </a:r>
          </a:p>
          <a:p>
            <a:r>
              <a:rPr lang="es-MX" sz="2000" dirty="0" smtClean="0"/>
              <a:t>16=10</a:t>
            </a:r>
          </a:p>
          <a:p>
            <a:r>
              <a:rPr lang="es-MX" sz="2000" dirty="0" smtClean="0"/>
              <a:t>SISTEMA HEXADECIMAL</a:t>
            </a:r>
          </a:p>
          <a:p>
            <a:r>
              <a:rPr lang="es-MX" sz="2000" dirty="0" smtClean="0"/>
              <a:t>16=10</a:t>
            </a:r>
          </a:p>
          <a:p>
            <a:r>
              <a:rPr lang="es-MX" sz="2000" dirty="0" smtClean="0"/>
              <a:t>64=40</a:t>
            </a:r>
          </a:p>
          <a:p>
            <a:r>
              <a:rPr lang="es-MX" sz="2000" dirty="0" smtClean="0"/>
              <a:t>128=80</a:t>
            </a:r>
          </a:p>
          <a:p>
            <a:r>
              <a:rPr lang="es-MX" sz="2000" dirty="0" smtClean="0"/>
              <a:t>0=0</a:t>
            </a:r>
          </a:p>
          <a:p>
            <a:r>
              <a:rPr lang="es-MX" sz="2000" dirty="0" smtClean="0"/>
              <a:t>4=4</a:t>
            </a:r>
          </a:p>
        </p:txBody>
      </p:sp>
    </p:spTree>
    <p:extLst>
      <p:ext uri="{BB962C8B-B14F-4D97-AF65-F5344CB8AC3E}">
        <p14:creationId xmlns:p14="http://schemas.microsoft.com/office/powerpoint/2010/main" val="3631694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96151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i="1" dirty="0" smtClean="0"/>
              <a:t>SISTEMA</a:t>
            </a:r>
            <a:r>
              <a:rPr lang="es-MX" i="1" dirty="0" smtClean="0"/>
              <a:t> </a:t>
            </a:r>
            <a:r>
              <a:rPr lang="es-MX" b="1" i="1" dirty="0" smtClean="0"/>
              <a:t>BINAR</a:t>
            </a:r>
            <a:r>
              <a:rPr lang="es-MX" b="1" dirty="0" smtClean="0"/>
              <a:t>IO</a:t>
            </a:r>
            <a:endParaRPr lang="es-MX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0=00000</a:t>
            </a:r>
          </a:p>
          <a:p>
            <a:r>
              <a:rPr lang="es-MX" dirty="0" smtClean="0"/>
              <a:t>8=00100</a:t>
            </a:r>
          </a:p>
          <a:p>
            <a:r>
              <a:rPr lang="es-MX" dirty="0" smtClean="0"/>
              <a:t>16=1000</a:t>
            </a:r>
          </a:p>
          <a:p>
            <a:r>
              <a:rPr lang="es-MX" dirty="0" smtClean="0"/>
              <a:t>16=1000</a:t>
            </a:r>
          </a:p>
          <a:p>
            <a:r>
              <a:rPr lang="es-MX" dirty="0" smtClean="0"/>
              <a:t>32=100000</a:t>
            </a:r>
          </a:p>
          <a:p>
            <a:r>
              <a:rPr lang="es-MX" dirty="0" smtClean="0"/>
              <a:t>64=1000000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17579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0606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i="1" dirty="0" smtClean="0"/>
              <a:t>COMO USAR EL ABACO</a:t>
            </a:r>
            <a:endParaRPr lang="es-MX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000" i="1" dirty="0" smtClean="0">
                <a:latin typeface="Arial Rounded MT Bold" panose="020F0704030504030204" pitchFamily="34" charset="0"/>
              </a:rPr>
              <a:t>El ábaco es un instrumento de cálculo que se remonta miles de años atrás y que lo han usado diversas civilizaciones para realizar operaciones aritméticas sencillas y complejas. Su origen exacto se desconoce, pero se cree que pudo surgir en China, Mesopotamia, Egipto o Grecia. El término ábaco proviene del griego «</a:t>
            </a:r>
            <a:r>
              <a:rPr lang="es-MX" sz="2000" i="1" dirty="0" err="1" smtClean="0">
                <a:latin typeface="Arial Rounded MT Bold" panose="020F0704030504030204" pitchFamily="34" charset="0"/>
              </a:rPr>
              <a:t>abax</a:t>
            </a:r>
            <a:r>
              <a:rPr lang="es-MX" sz="2000" i="1" dirty="0" smtClean="0">
                <a:latin typeface="Arial Rounded MT Bold" panose="020F0704030504030204" pitchFamily="34" charset="0"/>
              </a:rPr>
              <a:t>», que significa «tabla de contar«.</a:t>
            </a:r>
            <a:endParaRPr lang="es-MX" sz="2000" i="1" dirty="0">
              <a:latin typeface="Arial Rounded MT Bold" panose="020F070403050403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207" y="3383280"/>
            <a:ext cx="4879571" cy="309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741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80361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i="1" dirty="0" smtClean="0"/>
              <a:t>Uso del </a:t>
            </a:r>
            <a:r>
              <a:rPr lang="es-MX" b="1" i="1" dirty="0"/>
              <a:t>á</a:t>
            </a:r>
            <a:r>
              <a:rPr lang="es-MX" b="1" i="1" dirty="0" smtClean="0"/>
              <a:t>baco.</a:t>
            </a:r>
            <a:endParaRPr lang="es-MX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400" i="1" dirty="0" smtClean="0"/>
              <a:t>Pasamos al frente a resolver operaciones con el </a:t>
            </a:r>
            <a:r>
              <a:rPr lang="es-MX" sz="2400" i="1" dirty="0"/>
              <a:t>á</a:t>
            </a:r>
            <a:r>
              <a:rPr lang="es-MX" sz="2400" i="1" dirty="0" smtClean="0"/>
              <a:t>baco.</a:t>
            </a:r>
          </a:p>
          <a:p>
            <a:pPr marL="0" indent="0">
              <a:buNone/>
            </a:pPr>
            <a:r>
              <a:rPr lang="es-MX" sz="2400" i="1" dirty="0" smtClean="0"/>
              <a:t>Hubo 3 </a:t>
            </a:r>
            <a:r>
              <a:rPr lang="es-MX" sz="2400" i="1" dirty="0" err="1" smtClean="0"/>
              <a:t>equipos,cada</a:t>
            </a:r>
            <a:r>
              <a:rPr lang="es-MX" sz="2400" i="1" dirty="0" smtClean="0"/>
              <a:t> integrante paso al pizarrón a resolver una operación, quien acertara se llevaba un punto para su equipo y ganaba el equipo que tuviera mas puntos.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138" y="3297035"/>
            <a:ext cx="5724697" cy="322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065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06936"/>
            <a:ext cx="10515600" cy="1325563"/>
          </a:xfrm>
        </p:spPr>
        <p:txBody>
          <a:bodyPr/>
          <a:lstStyle/>
          <a:p>
            <a:r>
              <a:rPr lang="es-MX" b="1" i="1" dirty="0" smtClean="0"/>
              <a:t>LINEA DEL TIEMPO HISTORIA DE LA COMPUTACIÓN</a:t>
            </a:r>
            <a:endParaRPr lang="es-MX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sz="1600" dirty="0" smtClean="0"/>
              <a:t>La historia de la computación es un fascinante recorrido a lo largo del tiempo, desde los inicios humildes hasta las innovaciones tecnológicas más sorprendentes</a:t>
            </a:r>
          </a:p>
          <a:p>
            <a:r>
              <a:rPr lang="es-MX" sz="1600" dirty="0" smtClean="0"/>
              <a:t>En este viaje, descubriremos cómo se ha desarrollado esta disciplina y cómo ha cambiado nuestras vidas de formas inimaginables. Desde máquinas calculadoras mecánicas hasta supercomputadoras ultrarrápidas, vamos a sumergirnos en el maravilloso mundo de la historia de la computación. ¡Prepárate para deslumbrarte con cada etapa de este increíble viaje</a:t>
            </a:r>
            <a:r>
              <a:rPr lang="es-MX" dirty="0" smtClean="0"/>
              <a:t>!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60" y="3264536"/>
            <a:ext cx="3772591" cy="291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492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i="1" dirty="0" smtClean="0"/>
              <a:t>¿Para que usan las computadoras los ingenieros?</a:t>
            </a:r>
            <a:endParaRPr lang="es-MX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MX" sz="1400" i="1" dirty="0" smtClean="0">
                <a:latin typeface="Algerian" panose="04020705040A02060702" pitchFamily="82" charset="0"/>
              </a:rPr>
              <a:t>La computadora es una herramienta fundamental en el campo de la ingeniería, ya que permite realizar cálculos complejos y procesar grandes cantidades de datos de manera rápida y eficiente. Gracias a su capacidad de almacenamiento y procesamiento, las computadoras han revolucionado la forma en que los ingenieros diseñan y construyen todo tipo de estructuras, sistemas y dispositivos.</a:t>
            </a:r>
          </a:p>
          <a:p>
            <a:r>
              <a:rPr lang="es-MX" sz="1400" i="1" dirty="0" smtClean="0">
                <a:latin typeface="Algerian" panose="04020705040A02060702" pitchFamily="82" charset="0"/>
              </a:rPr>
              <a:t>Aplicaciones de la computadora en la ingeniería</a:t>
            </a:r>
          </a:p>
          <a:p>
            <a:r>
              <a:rPr lang="es-MX" sz="1400" i="1" dirty="0" smtClean="0">
                <a:latin typeface="Algerian" panose="04020705040A02060702" pitchFamily="82" charset="0"/>
              </a:rPr>
              <a:t>1. Diseño y modelado: Las computadoras permiten a los ingenieros crear modelos virtuales en 3D de estructuras y sistemas complejos antes de su construcción. Esto facilita la detección de posibles problemas y errores en el diseño, lo que a su vez ayuda a ahorrar tiempo y dinero en el proceso de construcción.</a:t>
            </a:r>
          </a:p>
          <a:p>
            <a:r>
              <a:rPr lang="es-MX" sz="1400" i="1" dirty="0" smtClean="0">
                <a:latin typeface="Algerian" panose="04020705040A02060702" pitchFamily="82" charset="0"/>
              </a:rPr>
              <a:t>2. Simulación y análisis: Mediante el uso de programas especializados, los ingenieros pueden simular y analizar el comportamiento de diferentes materiales, estructuras o sistemas en diferentes condiciones. Esto les permite predecir posibles fallas o averías y mejorar la eficiencia y seguridad de los proyectos.</a:t>
            </a:r>
          </a:p>
          <a:p>
            <a:r>
              <a:rPr lang="es-MX" sz="1400" i="1" dirty="0" smtClean="0">
                <a:latin typeface="Algerian" panose="04020705040A02060702" pitchFamily="82" charset="0"/>
              </a:rPr>
              <a:t>3. Control y automatización: En la ingeniería industrial, las computadoras son utilizadas para controlar y monitorear el funcionamiento de sistemas y procesos automatizados. Esto permite optimizar la producción, reducir costos y mejorar la calidad de los productos.</a:t>
            </a:r>
            <a:endParaRPr lang="es-MX" sz="1400" i="1" dirty="0">
              <a:latin typeface="Algerian" panose="04020705040A02060702" pitchFamily="82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787" y="5411585"/>
            <a:ext cx="2352675" cy="128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752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i="1" dirty="0" smtClean="0"/>
              <a:t>CLASIFICAR LOS LENGUAJES DE LA IMAGEMEN DE COMPILADOS O SCRIPTS </a:t>
            </a:r>
            <a:endParaRPr lang="es-MX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23949" y="1690688"/>
            <a:ext cx="10929851" cy="44862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1800" dirty="0" smtClean="0">
                <a:latin typeface="Algerian" panose="04020705040A02060702" pitchFamily="82" charset="0"/>
              </a:rPr>
              <a:t>CLASIFIQUE LOS LENGUAJES DE LA IMAGEN EN COMPILADOS O ESCRIPTS</a:t>
            </a:r>
          </a:p>
          <a:p>
            <a:pPr marL="0" indent="0">
              <a:buNone/>
            </a:pPr>
            <a:r>
              <a:rPr lang="es-MX" sz="1800" dirty="0" smtClean="0">
                <a:latin typeface="Arial Rounded MT Bold" panose="020F0704030504030204" pitchFamily="34" charset="0"/>
              </a:rPr>
              <a:t>COMPILADORES</a:t>
            </a:r>
          </a:p>
          <a:p>
            <a:r>
              <a:rPr lang="es-MX" sz="1800" dirty="0" smtClean="0">
                <a:latin typeface="Algerian" panose="04020705040A02060702" pitchFamily="82" charset="0"/>
              </a:rPr>
              <a:t>C++</a:t>
            </a:r>
          </a:p>
          <a:p>
            <a:r>
              <a:rPr lang="es-MX" sz="1800" dirty="0" smtClean="0">
                <a:latin typeface="Algerian" panose="04020705040A02060702" pitchFamily="82" charset="0"/>
              </a:rPr>
              <a:t>C#</a:t>
            </a:r>
          </a:p>
          <a:p>
            <a:r>
              <a:rPr lang="es-MX" sz="1800" dirty="0" smtClean="0">
                <a:latin typeface="Algerian" panose="04020705040A02060702" pitchFamily="82" charset="0"/>
              </a:rPr>
              <a:t>C55</a:t>
            </a:r>
          </a:p>
          <a:p>
            <a:r>
              <a:rPr lang="es-MX" sz="1800" dirty="0" smtClean="0">
                <a:latin typeface="Algerian" panose="04020705040A02060702" pitchFamily="82" charset="0"/>
              </a:rPr>
              <a:t>SCALA</a:t>
            </a:r>
          </a:p>
          <a:p>
            <a:r>
              <a:rPr lang="es-MX" sz="1800" dirty="0" smtClean="0">
                <a:latin typeface="Algerian" panose="04020705040A02060702" pitchFamily="82" charset="0"/>
              </a:rPr>
              <a:t>SWIFT</a:t>
            </a:r>
          </a:p>
          <a:p>
            <a:r>
              <a:rPr lang="es-MX" sz="1800" dirty="0" smtClean="0">
                <a:latin typeface="Algerian" panose="04020705040A02060702" pitchFamily="82" charset="0"/>
              </a:rPr>
              <a:t>MARIA DM</a:t>
            </a:r>
          </a:p>
          <a:p>
            <a:r>
              <a:rPr lang="es-MX" sz="1800" dirty="0" smtClean="0">
                <a:latin typeface="Algerian" panose="04020705040A02060702" pitchFamily="82" charset="0"/>
              </a:rPr>
              <a:t>GO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168" y="2259453"/>
            <a:ext cx="4903793" cy="294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434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</TotalTime>
  <Words>648</Words>
  <Application>Microsoft Office PowerPoint</Application>
  <PresentationFormat>Panorámica</PresentationFormat>
  <Paragraphs>63</Paragraphs>
  <Slides>11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9" baseType="lpstr">
      <vt:lpstr>Agency FB</vt:lpstr>
      <vt:lpstr>Algerian</vt:lpstr>
      <vt:lpstr>AMGDT</vt:lpstr>
      <vt:lpstr>Arial</vt:lpstr>
      <vt:lpstr>Arial Rounded MT Bold</vt:lpstr>
      <vt:lpstr>Calibri</vt:lpstr>
      <vt:lpstr>Calibri Light</vt:lpstr>
      <vt:lpstr>Tema de Office</vt:lpstr>
      <vt:lpstr>REPORTE DE FUNDAMENTOS DE PROGRAMACIÓN</vt:lpstr>
      <vt:lpstr>Clase 2. Trabajo colaborativo</vt:lpstr>
      <vt:lpstr>Escribe los siguientes números del sistema decimal al:</vt:lpstr>
      <vt:lpstr>SISTEMA BINARIO</vt:lpstr>
      <vt:lpstr>COMO USAR EL ABACO</vt:lpstr>
      <vt:lpstr>Uso del ábaco.</vt:lpstr>
      <vt:lpstr>LINEA DEL TIEMPO HISTORIA DE LA COMPUTACIÓN</vt:lpstr>
      <vt:lpstr>¿Para que usan las computadoras los ingenieros?</vt:lpstr>
      <vt:lpstr>CLASIFICAR LOS LENGUAJES DE LA IMAGEMEN DE COMPILADOS O SCRIPTS </vt:lpstr>
      <vt:lpstr>SCRIPTS</vt:lpstr>
      <vt:lpstr>C++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REPORTE DE FUNDAMENTOS DE PROGRAMACIÓN</dc:title>
  <dc:creator>Usuario</dc:creator>
  <cp:lastModifiedBy>USUARIO</cp:lastModifiedBy>
  <cp:revision>11</cp:revision>
  <dcterms:created xsi:type="dcterms:W3CDTF">2024-02-19T13:13:16Z</dcterms:created>
  <dcterms:modified xsi:type="dcterms:W3CDTF">2024-03-21T17:48:18Z</dcterms:modified>
</cp:coreProperties>
</file>

<file path=docProps/thumbnail.jpeg>
</file>